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png"/>
  <Override PartName="/ppt/media/image15.jpg" ContentType="image/png"/>
  <Override PartName="/ppt/media/image16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263" r:id="rId2"/>
    <p:sldId id="264" r:id="rId3"/>
    <p:sldId id="265" r:id="rId4"/>
    <p:sldId id="267" r:id="rId5"/>
    <p:sldId id="268" r:id="rId6"/>
    <p:sldId id="266" r:id="rId7"/>
    <p:sldId id="282" r:id="rId8"/>
    <p:sldId id="269" r:id="rId9"/>
    <p:sldId id="279" r:id="rId10"/>
    <p:sldId id="270" r:id="rId11"/>
    <p:sldId id="271" r:id="rId12"/>
    <p:sldId id="272" r:id="rId13"/>
    <p:sldId id="273" r:id="rId14"/>
    <p:sldId id="276" r:id="rId15"/>
    <p:sldId id="277" r:id="rId16"/>
    <p:sldId id="278" r:id="rId17"/>
    <p:sldId id="280" r:id="rId18"/>
    <p:sldId id="283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6" d="100"/>
          <a:sy n="106" d="100"/>
        </p:scale>
        <p:origin x="732" y="27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6F081-8781-4431-8FD4-2CF608CD7C47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E42EF-B2A2-4428-A098-E6934E284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9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CA47C-B7FD-4BE9-B0E6-81BA758D95F2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16F0-385D-4F6E-BE54-A09D410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2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solidFill>
                  <a:schemeClr val="tx2"/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4136-D290-48F3-A182-4C46BEB5146B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D44C-38B1-4D0F-9006-D5774F331095}" type="datetime1">
              <a:rPr lang="en-US" smtClean="0"/>
              <a:t>6/5/2023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518A-FD4F-4358-B95B-9DB5A17160FB}" type="datetime1">
              <a:rPr lang="en-US" smtClean="0"/>
              <a:t>6/5/2023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A9F4F-03AD-4497-A65D-076601BD41D2}" type="datetime1">
              <a:rPr lang="en-US" smtClean="0"/>
              <a:t>6/5/2023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F3AC-A781-43AA-8BD5-B12F49168B94}" type="datetime1">
              <a:rPr lang="en-US" smtClean="0"/>
              <a:t>6/5/2023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A41-C91B-43FF-9881-F5DA9878418F}" type="datetime1">
              <a:rPr lang="en-US" smtClean="0"/>
              <a:t>6/5/2023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AA76-41EE-4C13-950E-E611B8B8FC52}" type="datetime1">
              <a:rPr lang="en-US" smtClean="0"/>
              <a:t>6/5/2023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A26-E7BC-4498-97E4-87AF12377CA9}" type="datetime1">
              <a:rPr lang="en-US" smtClean="0"/>
              <a:t>6/5/2023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A4171-1117-4486-993C-35A7470D8847}" type="datetime1">
              <a:rPr lang="en-US" smtClean="0"/>
              <a:t>6/5/2023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CB8-1563-4663-81DB-74EB416C19BE}" type="datetime1">
              <a:rPr lang="en-US" smtClean="0"/>
              <a:t>6/5/2023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0C6724CE-2468-448B-87C1-A92EDD78369B}" type="datetime1">
              <a:rPr lang="en-US" smtClean="0"/>
              <a:t>6/5/2023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r>
              <a:rPr lang="en-US" dirty="0"/>
              <a:t>Add a footer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CD11720-76E7-46E6-B0AA-057287C42052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5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BBDC-CFAD-85E4-3639-A1D62537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870266" cy="1697038"/>
          </a:xfrm>
        </p:spPr>
        <p:txBody>
          <a:bodyPr anchor="t" anchorCtr="1"/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63500" dir="2700000" algn="tl" rotWithShape="0">
                    <a:srgbClr val="000000">
                      <a:alpha val="44000"/>
                    </a:srgbClr>
                  </a:outerShdw>
                </a:effectLst>
              </a:rPr>
              <a:t>    </a:t>
            </a:r>
            <a:r>
              <a:rPr lang="en-US" sz="3200" b="1" dirty="0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4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Application</a:t>
            </a:r>
            <a:br>
              <a:rPr lang="en-US" sz="3200" b="1" dirty="0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4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4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University Institute of Technology </a:t>
            </a:r>
            <a:br>
              <a:rPr lang="en-US" sz="3200" b="1" dirty="0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4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4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Rajiv Gandhi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4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Proudyogiki</a:t>
            </a:r>
            <a:r>
              <a:rPr lang="en-US" sz="3200" b="1" dirty="0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4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4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VishwaVidyalaya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83ADB06F-D5BC-4209-CEB6-8AD00F0DD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89" y="1858387"/>
            <a:ext cx="1940822" cy="157850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C4936-E065-1C8E-C410-1EB4CB049E25}"/>
              </a:ext>
            </a:extLst>
          </p:cNvPr>
          <p:cNvSpPr txBox="1"/>
          <p:nvPr/>
        </p:nvSpPr>
        <p:spPr>
          <a:xfrm>
            <a:off x="296493" y="5176744"/>
            <a:ext cx="114975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:                                                                                                                                  SUBMITTED BY: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APPLICATION                                                                                  AMRITA SONI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GUIDED BY                                                                                                                            CLASS:MCA                                                                                                     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JAY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NARAYAN THAKRE                                                                       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  <a:endParaRPr lang="en-IN" u="sng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F51A-9A73-D132-1C1E-6F2E5249B57D}"/>
              </a:ext>
            </a:extLst>
          </p:cNvPr>
          <p:cNvSpPr txBox="1"/>
          <p:nvPr/>
        </p:nvSpPr>
        <p:spPr>
          <a:xfrm>
            <a:off x="3166533" y="3749301"/>
            <a:ext cx="64346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          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MAJOR PROJECT PRESENTATION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000" b="1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HAND GESTURE RECOGNITION</a:t>
            </a:r>
            <a:endParaRPr lang="en-US" sz="1800" b="1" u="sng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5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BEE38DB-F5D8-4E4A-E5D8-55CF983B4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1" y="253968"/>
            <a:ext cx="11235349" cy="6164938"/>
          </a:xfrm>
        </p:spPr>
      </p:pic>
    </p:spTree>
    <p:extLst>
      <p:ext uri="{BB962C8B-B14F-4D97-AF65-F5344CB8AC3E}">
        <p14:creationId xmlns:p14="http://schemas.microsoft.com/office/powerpoint/2010/main" val="269838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3E03B2-A201-F8C4-71DC-141680FF6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" y="628650"/>
            <a:ext cx="10734675" cy="5736753"/>
          </a:xfrm>
        </p:spPr>
      </p:pic>
    </p:spTree>
    <p:extLst>
      <p:ext uri="{BB962C8B-B14F-4D97-AF65-F5344CB8AC3E}">
        <p14:creationId xmlns:p14="http://schemas.microsoft.com/office/powerpoint/2010/main" val="24509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D4F0F-C83B-DE7A-D42E-0BE3E4078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552450"/>
            <a:ext cx="10629900" cy="5812953"/>
          </a:xfrm>
        </p:spPr>
      </p:pic>
    </p:spTree>
    <p:extLst>
      <p:ext uri="{BB962C8B-B14F-4D97-AF65-F5344CB8AC3E}">
        <p14:creationId xmlns:p14="http://schemas.microsoft.com/office/powerpoint/2010/main" val="20746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16078B-C843-9BA1-7823-5676CC5C0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609600"/>
            <a:ext cx="10810875" cy="5764856"/>
          </a:xfrm>
        </p:spPr>
      </p:pic>
    </p:spTree>
    <p:extLst>
      <p:ext uri="{BB962C8B-B14F-4D97-AF65-F5344CB8AC3E}">
        <p14:creationId xmlns:p14="http://schemas.microsoft.com/office/powerpoint/2010/main" val="3857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157AF3C-DC4B-D574-C75D-9A720ADD6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90525"/>
            <a:ext cx="10820400" cy="5965825"/>
          </a:xfrm>
        </p:spPr>
      </p:pic>
    </p:spTree>
    <p:extLst>
      <p:ext uri="{BB962C8B-B14F-4D97-AF65-F5344CB8AC3E}">
        <p14:creationId xmlns:p14="http://schemas.microsoft.com/office/powerpoint/2010/main" val="108218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A4705D-9CE9-DCC5-DDEF-FFA4DDF87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38150"/>
            <a:ext cx="10934700" cy="5918200"/>
          </a:xfrm>
        </p:spPr>
      </p:pic>
    </p:spTree>
    <p:extLst>
      <p:ext uri="{BB962C8B-B14F-4D97-AF65-F5344CB8AC3E}">
        <p14:creationId xmlns:p14="http://schemas.microsoft.com/office/powerpoint/2010/main" val="321936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CECB-5DE5-E6EA-9A0A-D0E19AA1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12974"/>
            <a:ext cx="10363200" cy="914400"/>
          </a:xfrm>
        </p:spPr>
        <p:txBody>
          <a:bodyPr/>
          <a:lstStyle/>
          <a:p>
            <a:r>
              <a:rPr lang="en-IN" sz="5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3E812-9AF4-379E-4AC4-913BE5A82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6464"/>
            <a:ext cx="10363200" cy="4929096"/>
          </a:xfrm>
        </p:spPr>
        <p:txBody>
          <a:bodyPr>
            <a:normAutofit/>
          </a:bodyPr>
          <a:lstStyle/>
          <a:p>
            <a:pPr marL="68580" indent="0" algn="l">
              <a:buNone/>
            </a:pPr>
            <a:r>
              <a:rPr lang="en-US" b="0" i="0" dirty="0">
                <a:effectLst/>
                <a:latin typeface="Söhne"/>
              </a:rPr>
              <a:t>1.</a:t>
            </a:r>
            <a:r>
              <a:rPr lang="en-US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Augmented and Virtual Reality (AR/VR): 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effectLst/>
              <a:latin typeface="Söhne"/>
            </a:endParaRPr>
          </a:p>
          <a:p>
            <a:pPr marL="68580" indent="0" algn="l">
              <a:buNone/>
            </a:pPr>
            <a:endParaRPr lang="en-US" dirty="0">
              <a:latin typeface="Söhne"/>
            </a:endParaRPr>
          </a:p>
          <a:p>
            <a:pPr marL="68580" indent="0" algn="l">
              <a:buNone/>
            </a:pPr>
            <a:r>
              <a:rPr lang="en-US" dirty="0">
                <a:latin typeface="Söhne"/>
              </a:rPr>
              <a:t>2.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 and Rehabilitation: </a:t>
            </a:r>
          </a:p>
          <a:p>
            <a:pPr marL="68580" indent="0" algn="l">
              <a:buNone/>
            </a:pPr>
            <a:endParaRPr lang="en-US" b="0" i="0" dirty="0">
              <a:effectLst/>
              <a:latin typeface="Söhne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FFDBD-2E40-F333-B97D-65631AAC5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3" y="2017451"/>
            <a:ext cx="7027334" cy="2215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4FAA0-9C98-366D-F807-82FAFCC42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1" y="4705788"/>
            <a:ext cx="7027335" cy="20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0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B2B98-A27F-DA04-93EE-2F3253A58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609600"/>
            <a:ext cx="10363200" cy="5745960"/>
          </a:xfrm>
        </p:spPr>
        <p:txBody>
          <a:bodyPr>
            <a:normAutofit/>
          </a:bodyPr>
          <a:lstStyle/>
          <a:p>
            <a:pPr marL="6858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3.Automotive Industry: 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dirty="0"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dirty="0">
              <a:latin typeface="Söhne"/>
            </a:endParaRPr>
          </a:p>
          <a:p>
            <a:pPr marL="68580" indent="0" algn="l">
              <a:buNone/>
            </a:pPr>
            <a:endParaRPr lang="en-US" dirty="0">
              <a:latin typeface="Söhne"/>
            </a:endParaRPr>
          </a:p>
          <a:p>
            <a:pPr marL="68580" indent="0" algn="l">
              <a:buNone/>
            </a:pPr>
            <a:r>
              <a:rPr lang="en-US" dirty="0">
                <a:solidFill>
                  <a:schemeClr val="tx2"/>
                </a:solidFill>
                <a:latin typeface="Söhne"/>
                <a:cs typeface="Times New Roman" panose="02020603050405020304" pitchFamily="18" charset="0"/>
              </a:rPr>
              <a:t>4.</a:t>
            </a:r>
            <a:r>
              <a:rPr lang="en-US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Robotics and Automation:</a:t>
            </a:r>
            <a:r>
              <a:rPr lang="en-IN" b="0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b="0" i="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9E6E9-E5B7-1198-F72B-F7B76605B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33" y="1140220"/>
            <a:ext cx="7497533" cy="2596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73B01-047C-0136-865D-799B4AAD7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66" y="4419600"/>
            <a:ext cx="7497533" cy="232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2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2CD95-D3BA-421A-93D3-A12756C3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173398"/>
            <a:ext cx="10363200" cy="914400"/>
          </a:xfrm>
        </p:spPr>
        <p:txBody>
          <a:bodyPr/>
          <a:lstStyle/>
          <a:p>
            <a:r>
              <a:rPr lang="en-US" sz="5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5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12F71-5709-2B2E-F42A-DB9282E88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Robust against similar postures in different light conditions and backgrounds</a:t>
            </a: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Fast detection process, allows the real time video application with low cost sensors, such as PC and Webcam.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41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81B9-105E-616B-F594-60622BA9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1341797"/>
            <a:ext cx="10363200" cy="914400"/>
          </a:xfrm>
        </p:spPr>
        <p:txBody>
          <a:bodyPr/>
          <a:lstStyle/>
          <a:p>
            <a:r>
              <a:rPr lang="en-IN" sz="16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3869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79D63-829F-8344-22FF-3A09363D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73398"/>
            <a:ext cx="10363200" cy="914400"/>
          </a:xfrm>
        </p:spPr>
        <p:txBody>
          <a:bodyPr/>
          <a:lstStyle/>
          <a:p>
            <a:r>
              <a:rPr lang="en-US" sz="54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-IN" sz="5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36373-40DA-97C5-2A42-6DD3244F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250160"/>
            <a:ext cx="103632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used</a:t>
            </a:r>
          </a:p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</a:p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</a:t>
            </a:r>
          </a:p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094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288F-2D37-7EB1-3FA8-DD14CA3A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734" y="198797"/>
            <a:ext cx="10363200" cy="914400"/>
          </a:xfrm>
        </p:spPr>
        <p:txBody>
          <a:bodyPr/>
          <a:lstStyle/>
          <a:p>
            <a:r>
              <a:rPr lang="en-IN" sz="54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F3106-E159-4E48-6657-6F3F2DE3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337733"/>
            <a:ext cx="10363200" cy="5017827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 is a fascinating field that involves the identification and interpretation of hand movements and poses to understand the intended meaning behind them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enables natural and intuitive interaction between humans and machines, revolutionizing various domains, including gaming, virtual reality, robotics translation.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 steps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marL="6858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EAB11-37C0-0F19-75A0-CF284DFA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4" y="4842934"/>
            <a:ext cx="10075333" cy="193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3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F40A-F51D-C53C-4E6A-71927183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411" y="119743"/>
            <a:ext cx="10859589" cy="1078121"/>
          </a:xfrm>
        </p:spPr>
        <p:txBody>
          <a:bodyPr/>
          <a:lstStyle/>
          <a:p>
            <a:r>
              <a:rPr lang="en-US" sz="5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br>
              <a:rPr lang="en-US" sz="4000" u="sng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A1FA-406F-08E8-3C35-37C138EA6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732" y="1485731"/>
            <a:ext cx="10761133" cy="465260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aims to develop a robust and efficient hand gesture recognition system capable of accurately recognizing and interpreting hand gestures in real-time.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key objectives of our project include: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 and tracking of hand movements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relevant features from the hand gestures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and recognition of various hand gestures</a:t>
            </a:r>
          </a:p>
          <a:p>
            <a:pPr marL="457200" lvl="1" indent="0" algn="l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52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31FE-846C-89E5-2EE4-EC71F881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33" y="381000"/>
            <a:ext cx="10727267" cy="1193800"/>
          </a:xfrm>
        </p:spPr>
        <p:txBody>
          <a:bodyPr/>
          <a:lstStyle/>
          <a:p>
            <a:r>
              <a:rPr lang="en-IN" b="0" i="0" u="sng" dirty="0">
                <a:effectLst/>
                <a:latin typeface="Georgia" panose="02040502050405020303" pitchFamily="18" charset="0"/>
              </a:rPr>
              <a:t>Prerequisites for this project</a:t>
            </a:r>
            <a:br>
              <a:rPr lang="en-IN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B140-8A15-0D9F-EFC4-1DA0F2339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881052"/>
            <a:ext cx="9971314" cy="3666308"/>
          </a:xfrm>
        </p:spPr>
        <p:txBody>
          <a:bodyPr>
            <a:normAutofit fontScale="92500" lnSpcReduction="10000"/>
          </a:bodyPr>
          <a:lstStyle/>
          <a:p>
            <a:r>
              <a:rPr lang="en-IN" sz="4800" b="0" i="0" dirty="0">
                <a:effectLst/>
                <a:latin typeface="Georgia" panose="02040502050405020303" pitchFamily="18" charset="0"/>
              </a:rPr>
              <a:t>Python</a:t>
            </a:r>
          </a:p>
          <a:p>
            <a:r>
              <a:rPr lang="en-IN" sz="4800" b="0" i="0" dirty="0">
                <a:effectLst/>
                <a:latin typeface="Georgia" panose="02040502050405020303" pitchFamily="18" charset="0"/>
              </a:rPr>
              <a:t>OpenCV</a:t>
            </a:r>
          </a:p>
          <a:p>
            <a:r>
              <a:rPr lang="en-IN" sz="4800" b="0" i="0" dirty="0" err="1">
                <a:effectLst/>
                <a:latin typeface="Georgia" panose="02040502050405020303" pitchFamily="18" charset="0"/>
              </a:rPr>
              <a:t>MediaPipe</a:t>
            </a:r>
            <a:endParaRPr lang="en-IN" sz="4800" dirty="0">
              <a:latin typeface="Georgia" panose="02040502050405020303" pitchFamily="18" charset="0"/>
            </a:endParaRPr>
          </a:p>
          <a:p>
            <a:r>
              <a:rPr lang="en-IN" sz="4800" b="0" i="0" dirty="0" err="1">
                <a:effectLst/>
                <a:latin typeface="Georgia" panose="02040502050405020303" pitchFamily="18" charset="0"/>
              </a:rPr>
              <a:t>Tensorflow</a:t>
            </a:r>
            <a:endParaRPr lang="en-IN" sz="4800" b="0" i="0" dirty="0">
              <a:effectLst/>
              <a:latin typeface="Georgia" panose="02040502050405020303" pitchFamily="18" charset="0"/>
            </a:endParaRPr>
          </a:p>
          <a:p>
            <a:r>
              <a:rPr lang="en-IN" sz="4800" b="0" i="0" dirty="0" err="1">
                <a:effectLst/>
                <a:latin typeface="Georgia" panose="02040502050405020303" pitchFamily="18" charset="0"/>
              </a:rPr>
              <a:t>Numpy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7825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F633D-60BC-FBB2-A9CA-6C38134E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301859"/>
            <a:ext cx="10911840" cy="1171342"/>
          </a:xfrm>
        </p:spPr>
        <p:txBody>
          <a:bodyPr/>
          <a:lstStyle/>
          <a:p>
            <a:r>
              <a:rPr lang="en-US" sz="3200" b="0" i="0" u="sng" dirty="0" err="1">
                <a:effectLst/>
                <a:latin typeface="Georgia" panose="02040502050405020303" pitchFamily="18" charset="0"/>
              </a:rPr>
              <a:t>MediaPipe</a:t>
            </a:r>
            <a:r>
              <a:rPr lang="en-US" sz="3200" b="0" i="0" u="sng" dirty="0">
                <a:effectLst/>
                <a:latin typeface="Georgia" panose="02040502050405020303" pitchFamily="18" charset="0"/>
              </a:rPr>
              <a:t> returns a total of 21 key points for each detected hand.</a:t>
            </a:r>
            <a:endParaRPr lang="en-IN" sz="3200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FDB5A2-2983-A7B4-47DD-F47FB4658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405468"/>
            <a:ext cx="10363201" cy="530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4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C7E3-27F6-BCC9-0FC5-A16CFF133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88730"/>
            <a:ext cx="10363200" cy="914400"/>
          </a:xfrm>
        </p:spPr>
        <p:txBody>
          <a:bodyPr/>
          <a:lstStyle/>
          <a:p>
            <a:r>
              <a:rPr lang="en-IN" sz="6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48F09E-0E87-E4B6-66EA-8CC1B69FB3E8}"/>
              </a:ext>
            </a:extLst>
          </p:cNvPr>
          <p:cNvGrpSpPr>
            <a:grpSpLocks/>
          </p:cNvGrpSpPr>
          <p:nvPr/>
        </p:nvGrpSpPr>
        <p:grpSpPr bwMode="auto">
          <a:xfrm>
            <a:off x="863601" y="1515533"/>
            <a:ext cx="10481732" cy="5071534"/>
            <a:chOff x="2865" y="264"/>
            <a:chExt cx="6645" cy="59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EBDA3B-0502-00BA-4989-EAD92F1E98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" y="264"/>
              <a:ext cx="6645" cy="5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Line 11">
              <a:extLst>
                <a:ext uri="{FF2B5EF4-FFF2-40B4-BE49-F238E27FC236}">
                  <a16:creationId xmlns:a16="http://schemas.microsoft.com/office/drawing/2014/main" id="{4C0EE16E-D5B8-7D97-11B0-64E0D5937E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480" y="2043"/>
              <a:ext cx="0" cy="450"/>
            </a:xfrm>
            <a:prstGeom prst="line">
              <a:avLst/>
            </a:prstGeom>
            <a:noFill/>
            <a:ln w="19050">
              <a:solidFill>
                <a:srgbClr val="00AF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FE9CEF9E-5AC7-C342-5A20-FA3642D15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" y="3602"/>
              <a:ext cx="2" cy="1875"/>
            </a:xfrm>
            <a:custGeom>
              <a:avLst/>
              <a:gdLst>
                <a:gd name="T0" fmla="+- 0 9480 9480"/>
                <a:gd name="T1" fmla="*/ T0 w 1"/>
                <a:gd name="T2" fmla="+- 0 3603 3603"/>
                <a:gd name="T3" fmla="*/ 3603 h 1875"/>
                <a:gd name="T4" fmla="+- 0 9480 9480"/>
                <a:gd name="T5" fmla="*/ T4 w 1"/>
                <a:gd name="T6" fmla="+- 0 4128 3603"/>
                <a:gd name="T7" fmla="*/ 4128 h 1875"/>
                <a:gd name="T8" fmla="+- 0 9480 9480"/>
                <a:gd name="T9" fmla="*/ T8 w 1"/>
                <a:gd name="T10" fmla="+- 0 5043 3603"/>
                <a:gd name="T11" fmla="*/ 5043 h 1875"/>
                <a:gd name="T12" fmla="+- 0 9481 9480"/>
                <a:gd name="T13" fmla="*/ T12 w 1"/>
                <a:gd name="T14" fmla="+- 0 5478 3603"/>
                <a:gd name="T15" fmla="*/ 5478 h 187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" h="1875">
                  <a:moveTo>
                    <a:pt x="0" y="0"/>
                  </a:moveTo>
                  <a:lnTo>
                    <a:pt x="0" y="525"/>
                  </a:lnTo>
                  <a:moveTo>
                    <a:pt x="0" y="1440"/>
                  </a:moveTo>
                  <a:lnTo>
                    <a:pt x="1" y="1875"/>
                  </a:lnTo>
                </a:path>
              </a:pathLst>
            </a:custGeom>
            <a:noFill/>
            <a:ln w="15875">
              <a:solidFill>
                <a:srgbClr val="00AF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743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29D6-A44E-A9CF-0C15-EEEFBA7A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33" y="180707"/>
            <a:ext cx="10363200" cy="914400"/>
          </a:xfrm>
        </p:spPr>
        <p:txBody>
          <a:bodyPr/>
          <a:lstStyle/>
          <a:p>
            <a:r>
              <a:rPr lang="en-IN" sz="5400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 and Benefits</a:t>
            </a:r>
            <a:endParaRPr lang="en-IN" sz="5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98F1-F947-1F6C-989A-E53BC700E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04159"/>
            <a:ext cx="10363200" cy="457200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Human-Computer Interaction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 provides a natural and intuitive means of interacting with computers, eliminating the need for physical devices such as keyboards or mice.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and Gaming: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 enables more immersive experiences in virtual reality environments and enhances gameplay in the gaming industry.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18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5630-CA83-2171-7E42-FD5FB472D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50" y="2124074"/>
            <a:ext cx="6972299" cy="2476501"/>
          </a:xfrm>
        </p:spPr>
        <p:txBody>
          <a:bodyPr/>
          <a:lstStyle/>
          <a:p>
            <a:r>
              <a:rPr lang="en-IN" sz="8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</a:t>
            </a:r>
          </a:p>
        </p:txBody>
      </p:sp>
    </p:spTree>
    <p:extLst>
      <p:ext uri="{BB962C8B-B14F-4D97-AF65-F5344CB8AC3E}">
        <p14:creationId xmlns:p14="http://schemas.microsoft.com/office/powerpoint/2010/main" val="17922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ghtfall design templat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ghtfall design slides.potx" id="{1F21CAEF-9FBE-490C-A0F8-816FBEE90D46}" vid="{85D2A922-5EE5-4375-8B4A-B39999B15898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Nightfall design slides</Template>
  <TotalTime>699</TotalTime>
  <Words>328</Words>
  <Application>Microsoft Office PowerPoint</Application>
  <PresentationFormat>Widescreen</PresentationFormat>
  <Paragraphs>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Georgia</vt:lpstr>
      <vt:lpstr>Söhne</vt:lpstr>
      <vt:lpstr>Times New Roman</vt:lpstr>
      <vt:lpstr>Wingdings</vt:lpstr>
      <vt:lpstr>Wingdings 2</vt:lpstr>
      <vt:lpstr>Wingdings 3</vt:lpstr>
      <vt:lpstr>Nightfall design template</vt:lpstr>
      <vt:lpstr>    Department of computer Application         University Institute of Technology  Rajiv Gandhi Proudyogiki  VishwaVidyalaya</vt:lpstr>
      <vt:lpstr>Index</vt:lpstr>
      <vt:lpstr>Introduction</vt:lpstr>
      <vt:lpstr>Objectives </vt:lpstr>
      <vt:lpstr>Prerequisites for this project </vt:lpstr>
      <vt:lpstr>MediaPipe returns a total of 21 key points for each detected hand.</vt:lpstr>
      <vt:lpstr>Diagram</vt:lpstr>
      <vt:lpstr>Importance and Benefits</vt:lpstr>
      <vt:lpstr>Output Screens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computer Application         University Institute of Technology  Rajiv Gandhi Proudyogiki  VishwaVidyalaya</dc:title>
  <dc:creator>shwetasoni811@outlook.com</dc:creator>
  <cp:lastModifiedBy>shwetasoni811@outlook.com</cp:lastModifiedBy>
  <cp:revision>35</cp:revision>
  <dcterms:created xsi:type="dcterms:W3CDTF">2023-06-03T14:22:32Z</dcterms:created>
  <dcterms:modified xsi:type="dcterms:W3CDTF">2023-06-05T03:51:08Z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